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70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03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46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28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38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00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07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79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7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0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61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B1134-083B-4466-A93B-A35B07B34299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5EDEB-E6A4-43A1-98CB-E81E69929A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66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323850" y="260350"/>
            <a:ext cx="4248150" cy="4897438"/>
          </a:xfrm>
          <a:prstGeom prst="line">
            <a:avLst/>
          </a:prstGeom>
          <a:ln w="254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4572000" y="260350"/>
            <a:ext cx="4248150" cy="4824413"/>
          </a:xfrm>
          <a:prstGeom prst="line">
            <a:avLst/>
          </a:prstGeom>
          <a:ln w="254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5435600" y="2852738"/>
            <a:ext cx="1081088" cy="3455987"/>
          </a:xfrm>
          <a:prstGeom prst="line">
            <a:avLst/>
          </a:prstGeom>
          <a:ln w="254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555875" y="2852738"/>
            <a:ext cx="1152525" cy="3455987"/>
          </a:xfrm>
          <a:prstGeom prst="line">
            <a:avLst/>
          </a:prstGeom>
          <a:ln w="254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323850" y="5157788"/>
            <a:ext cx="2232025" cy="1150937"/>
          </a:xfrm>
          <a:prstGeom prst="line">
            <a:avLst/>
          </a:prstGeom>
          <a:ln w="254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555875" y="6308725"/>
            <a:ext cx="4032250" cy="0"/>
          </a:xfrm>
          <a:prstGeom prst="line">
            <a:avLst/>
          </a:prstGeom>
          <a:ln w="254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588125" y="5084763"/>
            <a:ext cx="2232025" cy="1223962"/>
          </a:xfrm>
          <a:prstGeom prst="line">
            <a:avLst/>
          </a:prstGeom>
          <a:ln w="254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4787900" y="2852738"/>
            <a:ext cx="504825" cy="3455987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3419475" y="1628775"/>
            <a:ext cx="647700" cy="287338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067175" y="1916113"/>
            <a:ext cx="1081088" cy="0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5148263" y="1557338"/>
            <a:ext cx="576262" cy="358775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059113" y="5013325"/>
            <a:ext cx="3097212" cy="0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1258888" y="4076700"/>
            <a:ext cx="1800225" cy="936625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6156325" y="4005263"/>
            <a:ext cx="1655763" cy="1008062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2700338" y="2420938"/>
            <a:ext cx="1008062" cy="431800"/>
          </a:xfrm>
          <a:prstGeom prst="line">
            <a:avLst/>
          </a:prstGeom>
          <a:ln w="12700">
            <a:solidFill>
              <a:srgbClr val="5EA89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3779838" y="2852738"/>
            <a:ext cx="504825" cy="3455987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5795963" y="3141663"/>
            <a:ext cx="1296987" cy="792162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3348038" y="3933825"/>
            <a:ext cx="2447925" cy="0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 flipV="1">
            <a:off x="1979613" y="3284538"/>
            <a:ext cx="1368425" cy="649287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5435600" y="2349500"/>
            <a:ext cx="936625" cy="503238"/>
          </a:xfrm>
          <a:prstGeom prst="line">
            <a:avLst/>
          </a:prstGeom>
          <a:ln w="12700">
            <a:solidFill>
              <a:srgbClr val="5EA89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3708400" y="2852738"/>
            <a:ext cx="1727200" cy="0"/>
          </a:xfrm>
          <a:prstGeom prst="line">
            <a:avLst/>
          </a:prstGeom>
          <a:ln w="12700">
            <a:solidFill>
              <a:srgbClr val="5EA89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5867400" y="2636838"/>
            <a:ext cx="1873250" cy="3024187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1476375" y="2636838"/>
            <a:ext cx="1727200" cy="3095625"/>
          </a:xfrm>
          <a:prstGeom prst="line">
            <a:avLst/>
          </a:prstGeom>
          <a:ln w="12700">
            <a:solidFill>
              <a:srgbClr val="5EA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7" name="TextBox 111"/>
          <p:cNvSpPr txBox="1">
            <a:spLocks noChangeArrowheads="1"/>
          </p:cNvSpPr>
          <p:nvPr/>
        </p:nvSpPr>
        <p:spPr bwMode="auto">
          <a:xfrm>
            <a:off x="4067175" y="1700213"/>
            <a:ext cx="143986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100">
                <a:solidFill>
                  <a:srgbClr val="5EA89F"/>
                </a:solidFill>
              </a:rPr>
              <a:t>A:Aspirations</a:t>
            </a:r>
            <a:endParaRPr lang="en-US" sz="1100">
              <a:solidFill>
                <a:srgbClr val="5EA89F"/>
              </a:solidFill>
            </a:endParaRPr>
          </a:p>
        </p:txBody>
      </p:sp>
      <p:sp>
        <p:nvSpPr>
          <p:cNvPr id="3098" name="TextBox 112"/>
          <p:cNvSpPr txBox="1">
            <a:spLocks noChangeArrowheads="1"/>
          </p:cNvSpPr>
          <p:nvPr/>
        </p:nvSpPr>
        <p:spPr bwMode="auto">
          <a:xfrm>
            <a:off x="3924300" y="3716338"/>
            <a:ext cx="12954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GB" sz="1100">
                <a:solidFill>
                  <a:srgbClr val="5EA89F"/>
                </a:solidFill>
              </a:rPr>
              <a:t>&amp; objectives</a:t>
            </a:r>
          </a:p>
          <a:p>
            <a:pPr eaLnBrk="1" hangingPunct="1"/>
            <a:endParaRPr lang="en-US" sz="1400"/>
          </a:p>
        </p:txBody>
      </p:sp>
      <p:sp>
        <p:nvSpPr>
          <p:cNvPr id="3099" name="TextBox 116"/>
          <p:cNvSpPr txBox="1">
            <a:spLocks noChangeArrowheads="1"/>
          </p:cNvSpPr>
          <p:nvPr/>
        </p:nvSpPr>
        <p:spPr bwMode="auto">
          <a:xfrm>
            <a:off x="3276600" y="4797425"/>
            <a:ext cx="23749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GB" sz="1100">
                <a:solidFill>
                  <a:srgbClr val="5EA89F"/>
                </a:solidFill>
              </a:rPr>
              <a:t>B: Special educational needs</a:t>
            </a:r>
          </a:p>
        </p:txBody>
      </p:sp>
      <p:sp>
        <p:nvSpPr>
          <p:cNvPr id="3100" name="TextBox 119"/>
          <p:cNvSpPr txBox="1">
            <a:spLocks noChangeArrowheads="1"/>
          </p:cNvSpPr>
          <p:nvPr/>
        </p:nvSpPr>
        <p:spPr bwMode="auto">
          <a:xfrm>
            <a:off x="2916238" y="6021388"/>
            <a:ext cx="33115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GB" sz="1100">
                <a:solidFill>
                  <a:srgbClr val="5EA89F"/>
                </a:solidFill>
              </a:rPr>
              <a:t>F:Special educational provision</a:t>
            </a:r>
          </a:p>
        </p:txBody>
      </p:sp>
      <p:sp>
        <p:nvSpPr>
          <p:cNvPr id="3101" name="TextBox 121"/>
          <p:cNvSpPr txBox="1">
            <a:spLocks noChangeArrowheads="1"/>
          </p:cNvSpPr>
          <p:nvPr/>
        </p:nvSpPr>
        <p:spPr bwMode="auto">
          <a:xfrm rot="1586102">
            <a:off x="1419225" y="4478338"/>
            <a:ext cx="218916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GB" sz="1100">
                <a:solidFill>
                  <a:srgbClr val="5EA89F"/>
                </a:solidFill>
              </a:rPr>
              <a:t>C: Health needs</a:t>
            </a:r>
          </a:p>
        </p:txBody>
      </p:sp>
      <p:sp>
        <p:nvSpPr>
          <p:cNvPr id="3102" name="TextBox 124"/>
          <p:cNvSpPr txBox="1">
            <a:spLocks noChangeArrowheads="1"/>
          </p:cNvSpPr>
          <p:nvPr/>
        </p:nvSpPr>
        <p:spPr bwMode="auto">
          <a:xfrm rot="-1832639">
            <a:off x="5962650" y="4341813"/>
            <a:ext cx="16795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GB" sz="1100"/>
              <a:t>     </a:t>
            </a:r>
            <a:r>
              <a:rPr lang="en-GB" sz="1100">
                <a:solidFill>
                  <a:srgbClr val="5EA89F"/>
                </a:solidFill>
              </a:rPr>
              <a:t>D: Social care needs</a:t>
            </a:r>
          </a:p>
        </p:txBody>
      </p:sp>
      <p:sp>
        <p:nvSpPr>
          <p:cNvPr id="3103" name="TextBox 146"/>
          <p:cNvSpPr txBox="1">
            <a:spLocks noChangeArrowheads="1"/>
          </p:cNvSpPr>
          <p:nvPr/>
        </p:nvSpPr>
        <p:spPr bwMode="auto">
          <a:xfrm rot="2383779">
            <a:off x="2551113" y="458788"/>
            <a:ext cx="12271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1100">
                <a:solidFill>
                  <a:srgbClr val="5EA89F"/>
                </a:solidFill>
              </a:rPr>
              <a:t>Longer into the future</a:t>
            </a:r>
            <a:endParaRPr lang="en-US" sz="1100">
              <a:solidFill>
                <a:srgbClr val="5EA89F"/>
              </a:solidFill>
            </a:endParaRPr>
          </a:p>
        </p:txBody>
      </p:sp>
      <p:sp>
        <p:nvSpPr>
          <p:cNvPr id="3104" name="TextBox 147"/>
          <p:cNvSpPr txBox="1">
            <a:spLocks noChangeArrowheads="1"/>
          </p:cNvSpPr>
          <p:nvPr/>
        </p:nvSpPr>
        <p:spPr bwMode="auto">
          <a:xfrm rot="2348473">
            <a:off x="1222375" y="901700"/>
            <a:ext cx="201771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endParaRPr lang="en-GB" sz="1100"/>
          </a:p>
          <a:p>
            <a:pPr algn="ctr" eaLnBrk="1" hangingPunct="1"/>
            <a:r>
              <a:rPr lang="en-GB" sz="1100">
                <a:solidFill>
                  <a:srgbClr val="5EA89F"/>
                </a:solidFill>
              </a:rPr>
              <a:t>End of phase or stage </a:t>
            </a:r>
          </a:p>
          <a:p>
            <a:pPr algn="ctr" eaLnBrk="1" hangingPunct="1"/>
            <a:r>
              <a:rPr lang="en-GB" sz="1100">
                <a:solidFill>
                  <a:srgbClr val="5EA89F"/>
                </a:solidFill>
              </a:rPr>
              <a:t>2 or 3 years</a:t>
            </a:r>
            <a:endParaRPr lang="en-US" sz="1100">
              <a:solidFill>
                <a:srgbClr val="5EA89F"/>
              </a:solidFill>
            </a:endParaRPr>
          </a:p>
        </p:txBody>
      </p:sp>
      <p:sp>
        <p:nvSpPr>
          <p:cNvPr id="3105" name="TextBox 149"/>
          <p:cNvSpPr txBox="1">
            <a:spLocks noChangeArrowheads="1"/>
          </p:cNvSpPr>
          <p:nvPr/>
        </p:nvSpPr>
        <p:spPr bwMode="auto">
          <a:xfrm rot="2216547">
            <a:off x="1165225" y="1885950"/>
            <a:ext cx="1296988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endParaRPr lang="en-GB" sz="1100"/>
          </a:p>
          <a:p>
            <a:pPr algn="ctr" eaLnBrk="1" hangingPunct="1"/>
            <a:r>
              <a:rPr lang="en-GB" sz="1100">
                <a:solidFill>
                  <a:srgbClr val="5EA89F"/>
                </a:solidFill>
              </a:rPr>
              <a:t>Over the next year or so</a:t>
            </a:r>
            <a:endParaRPr lang="en-US" sz="1100">
              <a:solidFill>
                <a:srgbClr val="5EA89F"/>
              </a:solidFill>
            </a:endParaRPr>
          </a:p>
        </p:txBody>
      </p:sp>
      <p:sp>
        <p:nvSpPr>
          <p:cNvPr id="156" name="Down Arrow 155"/>
          <p:cNvSpPr/>
          <p:nvPr/>
        </p:nvSpPr>
        <p:spPr>
          <a:xfrm rot="18543147">
            <a:off x="1444626" y="1709737"/>
            <a:ext cx="792162" cy="1223963"/>
          </a:xfrm>
          <a:prstGeom prst="downArrow">
            <a:avLst/>
          </a:prstGeom>
          <a:noFill/>
          <a:ln w="12700">
            <a:solidFill>
              <a:srgbClr val="5EA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7" name="Down Arrow 156"/>
          <p:cNvSpPr/>
          <p:nvPr/>
        </p:nvSpPr>
        <p:spPr>
          <a:xfrm rot="18601813">
            <a:off x="1820863" y="274638"/>
            <a:ext cx="792162" cy="2024062"/>
          </a:xfrm>
          <a:prstGeom prst="downArrow">
            <a:avLst/>
          </a:prstGeom>
          <a:noFill/>
          <a:ln w="12700">
            <a:solidFill>
              <a:srgbClr val="5EA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8" name="Down Arrow 157"/>
          <p:cNvSpPr/>
          <p:nvPr/>
        </p:nvSpPr>
        <p:spPr>
          <a:xfrm rot="18586160">
            <a:off x="2811463" y="84138"/>
            <a:ext cx="792162" cy="1223962"/>
          </a:xfrm>
          <a:prstGeom prst="downArrow">
            <a:avLst/>
          </a:prstGeom>
          <a:noFill/>
          <a:ln w="12700">
            <a:solidFill>
              <a:srgbClr val="5EA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09" name="TextBox 158"/>
          <p:cNvSpPr txBox="1">
            <a:spLocks noChangeArrowheads="1"/>
          </p:cNvSpPr>
          <p:nvPr/>
        </p:nvSpPr>
        <p:spPr bwMode="auto">
          <a:xfrm>
            <a:off x="3924300" y="2636838"/>
            <a:ext cx="12954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GB" sz="1100">
                <a:solidFill>
                  <a:srgbClr val="5EA89F"/>
                </a:solidFill>
              </a:rPr>
              <a:t>E: Outcomes*</a:t>
            </a:r>
            <a:endParaRPr lang="en-US" sz="1100">
              <a:solidFill>
                <a:srgbClr val="5EA89F"/>
              </a:solidFill>
            </a:endParaRPr>
          </a:p>
        </p:txBody>
      </p:sp>
      <p:sp>
        <p:nvSpPr>
          <p:cNvPr id="3110" name="TextBox 168"/>
          <p:cNvSpPr txBox="1">
            <a:spLocks noChangeArrowheads="1"/>
          </p:cNvSpPr>
          <p:nvPr/>
        </p:nvSpPr>
        <p:spPr bwMode="auto">
          <a:xfrm rot="1608776">
            <a:off x="874713" y="5568950"/>
            <a:ext cx="157003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GB" sz="1100">
                <a:solidFill>
                  <a:srgbClr val="5EA89F"/>
                </a:solidFill>
              </a:rPr>
              <a:t>G: Health provision</a:t>
            </a:r>
          </a:p>
        </p:txBody>
      </p:sp>
      <p:sp>
        <p:nvSpPr>
          <p:cNvPr id="3111" name="TextBox 169"/>
          <p:cNvSpPr txBox="1">
            <a:spLocks noChangeArrowheads="1"/>
          </p:cNvSpPr>
          <p:nvPr/>
        </p:nvSpPr>
        <p:spPr bwMode="auto">
          <a:xfrm rot="-1750397">
            <a:off x="6032500" y="5457825"/>
            <a:ext cx="197961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GB" sz="1100">
                <a:solidFill>
                  <a:srgbClr val="5EA89F"/>
                </a:solidFill>
              </a:rPr>
              <a:t>H1:</a:t>
            </a:r>
          </a:p>
          <a:p>
            <a:pPr algn="ctr" eaLnBrk="1" hangingPunct="1"/>
            <a:r>
              <a:rPr lang="en-GB" sz="1100">
                <a:solidFill>
                  <a:srgbClr val="5EA89F"/>
                </a:solidFill>
              </a:rPr>
              <a:t>Social care provision</a:t>
            </a:r>
          </a:p>
          <a:p>
            <a:pPr algn="ctr" eaLnBrk="1" hangingPunct="1"/>
            <a:r>
              <a:rPr lang="en-GB" sz="1100">
                <a:solidFill>
                  <a:srgbClr val="5EA89F"/>
                </a:solidFill>
              </a:rPr>
              <a:t>(CSDPA 1970)</a:t>
            </a:r>
          </a:p>
        </p:txBody>
      </p:sp>
      <p:sp>
        <p:nvSpPr>
          <p:cNvPr id="3112" name="TextBox 170"/>
          <p:cNvSpPr txBox="1">
            <a:spLocks noChangeArrowheads="1"/>
          </p:cNvSpPr>
          <p:nvPr/>
        </p:nvSpPr>
        <p:spPr bwMode="auto">
          <a:xfrm rot="-1750397">
            <a:off x="7275513" y="4879975"/>
            <a:ext cx="16795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GB" sz="1100">
                <a:solidFill>
                  <a:srgbClr val="5EA89F"/>
                </a:solidFill>
              </a:rPr>
              <a:t>H2:</a:t>
            </a:r>
          </a:p>
          <a:p>
            <a:pPr algn="ctr" eaLnBrk="1" hangingPunct="1"/>
            <a:r>
              <a:rPr lang="en-GB" sz="1100">
                <a:solidFill>
                  <a:srgbClr val="5EA89F"/>
                </a:solidFill>
              </a:rPr>
              <a:t>Other social care provision</a:t>
            </a:r>
          </a:p>
        </p:txBody>
      </p:sp>
      <p:pic>
        <p:nvPicPr>
          <p:cNvPr id="31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188" y="260350"/>
            <a:ext cx="1449387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4" name="TextBox 112"/>
          <p:cNvSpPr txBox="1">
            <a:spLocks noChangeArrowheads="1"/>
          </p:cNvSpPr>
          <p:nvPr/>
        </p:nvSpPr>
        <p:spPr bwMode="auto">
          <a:xfrm rot="-1869542">
            <a:off x="5826125" y="3297238"/>
            <a:ext cx="12954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GB" sz="1100">
                <a:solidFill>
                  <a:srgbClr val="5EA89F"/>
                </a:solidFill>
              </a:rPr>
              <a:t>&amp; objectives</a:t>
            </a:r>
          </a:p>
          <a:p>
            <a:pPr eaLnBrk="1" hangingPunct="1"/>
            <a:endParaRPr lang="en-US" sz="1400"/>
          </a:p>
        </p:txBody>
      </p:sp>
      <p:sp>
        <p:nvSpPr>
          <p:cNvPr id="3115" name="TextBox 112"/>
          <p:cNvSpPr txBox="1">
            <a:spLocks noChangeArrowheads="1"/>
          </p:cNvSpPr>
          <p:nvPr/>
        </p:nvSpPr>
        <p:spPr bwMode="auto">
          <a:xfrm rot="1541226">
            <a:off x="1947863" y="3325813"/>
            <a:ext cx="12954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GB" sz="1100">
                <a:solidFill>
                  <a:srgbClr val="5EA89F"/>
                </a:solidFill>
              </a:rPr>
              <a:t>&amp; objectives</a:t>
            </a:r>
          </a:p>
          <a:p>
            <a:pPr eaLnBrk="1" hangingPunct="1"/>
            <a:endParaRPr lang="en-US" sz="1400"/>
          </a:p>
        </p:txBody>
      </p:sp>
      <p:sp>
        <p:nvSpPr>
          <p:cNvPr id="3116" name="TextBox 146"/>
          <p:cNvSpPr txBox="1">
            <a:spLocks noChangeArrowheads="1"/>
          </p:cNvSpPr>
          <p:nvPr/>
        </p:nvSpPr>
        <p:spPr bwMode="auto">
          <a:xfrm rot="-2483325">
            <a:off x="5389563" y="604838"/>
            <a:ext cx="122713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1100"/>
              <a:t>Start here</a:t>
            </a:r>
            <a:endParaRPr lang="en-US" sz="1100"/>
          </a:p>
        </p:txBody>
      </p:sp>
      <p:sp>
        <p:nvSpPr>
          <p:cNvPr id="54" name="Down Arrow 53"/>
          <p:cNvSpPr/>
          <p:nvPr/>
        </p:nvSpPr>
        <p:spPr>
          <a:xfrm rot="2904453">
            <a:off x="5599906" y="196057"/>
            <a:ext cx="663575" cy="1223962"/>
          </a:xfrm>
          <a:prstGeom prst="downArrow">
            <a:avLst/>
          </a:prstGeom>
          <a:noFill/>
          <a:ln w="12700">
            <a:solidFill>
              <a:srgbClr val="5EA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18" name="TextBox 62"/>
          <p:cNvSpPr txBox="1">
            <a:spLocks noChangeArrowheads="1"/>
          </p:cNvSpPr>
          <p:nvPr/>
        </p:nvSpPr>
        <p:spPr bwMode="auto">
          <a:xfrm rot="1578931">
            <a:off x="974725" y="5781675"/>
            <a:ext cx="9255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5EA89F"/>
                </a:solidFill>
              </a:rPr>
              <a:t>Targets #</a:t>
            </a:r>
            <a:endParaRPr lang="en-US" sz="900">
              <a:solidFill>
                <a:srgbClr val="5EA89F"/>
              </a:solidFill>
            </a:endParaRPr>
          </a:p>
        </p:txBody>
      </p:sp>
      <p:sp>
        <p:nvSpPr>
          <p:cNvPr id="3119" name="TextBox 63"/>
          <p:cNvSpPr txBox="1">
            <a:spLocks noChangeArrowheads="1"/>
          </p:cNvSpPr>
          <p:nvPr/>
        </p:nvSpPr>
        <p:spPr bwMode="auto">
          <a:xfrm>
            <a:off x="3924300" y="6308725"/>
            <a:ext cx="9255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5EA89F"/>
                </a:solidFill>
              </a:rPr>
              <a:t>Targets #</a:t>
            </a:r>
            <a:endParaRPr lang="en-US" sz="900">
              <a:solidFill>
                <a:srgbClr val="5EA89F"/>
              </a:solidFill>
            </a:endParaRPr>
          </a:p>
        </p:txBody>
      </p:sp>
      <p:sp>
        <p:nvSpPr>
          <p:cNvPr id="3120" name="TextBox 64"/>
          <p:cNvSpPr txBox="1">
            <a:spLocks noChangeArrowheads="1"/>
          </p:cNvSpPr>
          <p:nvPr/>
        </p:nvSpPr>
        <p:spPr bwMode="auto">
          <a:xfrm rot="-1748021">
            <a:off x="7378700" y="5656263"/>
            <a:ext cx="92551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5EA89F"/>
                </a:solidFill>
              </a:rPr>
              <a:t>Targets #</a:t>
            </a:r>
            <a:endParaRPr lang="en-US" sz="900">
              <a:solidFill>
                <a:srgbClr val="5EA89F"/>
              </a:solidFill>
            </a:endParaRPr>
          </a:p>
        </p:txBody>
      </p:sp>
      <p:sp>
        <p:nvSpPr>
          <p:cNvPr id="3121" name="TextBox 65"/>
          <p:cNvSpPr txBox="1">
            <a:spLocks noChangeArrowheads="1"/>
          </p:cNvSpPr>
          <p:nvPr/>
        </p:nvSpPr>
        <p:spPr bwMode="auto">
          <a:xfrm>
            <a:off x="107950" y="6427788"/>
            <a:ext cx="3455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900">
                <a:solidFill>
                  <a:srgbClr val="5EA89F"/>
                </a:solidFill>
              </a:rPr>
              <a:t># EHC plan should specify the arrangements for setting shorter term targets at school, service or institutional level</a:t>
            </a:r>
            <a:r>
              <a:rPr lang="en-GB" sz="1100">
                <a:solidFill>
                  <a:srgbClr val="5EA89F"/>
                </a:solidFill>
              </a:rPr>
              <a:t>. </a:t>
            </a:r>
            <a:endParaRPr lang="en-US" sz="1100">
              <a:solidFill>
                <a:srgbClr val="5EA89F"/>
              </a:solidFill>
            </a:endParaRPr>
          </a:p>
        </p:txBody>
      </p:sp>
      <p:sp>
        <p:nvSpPr>
          <p:cNvPr id="3122" name="TextBox 158"/>
          <p:cNvSpPr txBox="1">
            <a:spLocks noChangeArrowheads="1"/>
          </p:cNvSpPr>
          <p:nvPr/>
        </p:nvSpPr>
        <p:spPr bwMode="auto">
          <a:xfrm>
            <a:off x="5003800" y="6457950"/>
            <a:ext cx="4140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GB" sz="900">
                <a:solidFill>
                  <a:srgbClr val="5EA89F"/>
                </a:solidFill>
              </a:rPr>
              <a:t>* For a young person over the age of 18, outcomes relating to education and training need to be set out separately from health and social care outcomes</a:t>
            </a:r>
            <a:endParaRPr lang="en-US" sz="900">
              <a:solidFill>
                <a:srgbClr val="5EA8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124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2015-03-19T07:13:25Z</dcterms:created>
  <dcterms:modified xsi:type="dcterms:W3CDTF">2015-03-19T07:15:01Z</dcterms:modified>
</cp:coreProperties>
</file>